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1" r:id="rId3"/>
    <p:sldId id="257" r:id="rId4"/>
    <p:sldId id="260" r:id="rId5"/>
    <p:sldId id="258" r:id="rId6"/>
    <p:sldId id="259" r:id="rId7"/>
  </p:sldIdLst>
  <p:sldSz cx="7559675" cy="7559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B66"/>
    <a:srgbClr val="FFE697"/>
    <a:srgbClr val="FFC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21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911262" y="2630943"/>
            <a:ext cx="5737152" cy="1814322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2893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1161" y="4797873"/>
            <a:ext cx="4217354" cy="136675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57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77967" indent="0" algn="ctr">
              <a:buNone/>
              <a:defRPr sz="1571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984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118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65380" y="1033156"/>
            <a:ext cx="871352" cy="549336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27776" y="1033156"/>
            <a:ext cx="3899031" cy="549336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1423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942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914721" y="2630943"/>
            <a:ext cx="5737793" cy="1814322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2893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1161" y="4797786"/>
            <a:ext cx="4217354" cy="1394519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571">
                <a:solidFill>
                  <a:schemeClr val="tx1"/>
                </a:solidFill>
              </a:defRPr>
            </a:lvl1pPr>
            <a:lvl2pPr marL="377967" indent="0">
              <a:buNone/>
              <a:defRPr sz="1571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286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1261" y="2907955"/>
            <a:ext cx="2718327" cy="34193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0086" y="2907955"/>
            <a:ext cx="2720388" cy="341936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847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1261" y="2550133"/>
            <a:ext cx="2718328" cy="776126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571" b="0" cap="all" spc="83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77967" indent="0">
              <a:buNone/>
              <a:defRPr sz="1571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61" y="3464851"/>
            <a:ext cx="2718328" cy="28624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0086" y="3464851"/>
            <a:ext cx="2720388" cy="286246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930086" y="2550133"/>
            <a:ext cx="2720388" cy="776126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571" b="0" cap="all" spc="83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77967" indent="0">
              <a:buNone/>
              <a:defRPr sz="1571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8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744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44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3779838" cy="7559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529692" y="2473407"/>
            <a:ext cx="2720453" cy="1258289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736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720" y="887002"/>
            <a:ext cx="2986072" cy="5785671"/>
          </a:xfrm>
        </p:spPr>
        <p:txBody>
          <a:bodyPr>
            <a:normAutofit/>
          </a:bodyPr>
          <a:lstStyle>
            <a:lvl1pPr>
              <a:defRPr sz="1571">
                <a:solidFill>
                  <a:schemeClr val="tx1"/>
                </a:solidFill>
              </a:defRPr>
            </a:lvl1pPr>
            <a:lvl2pPr>
              <a:defRPr sz="1323">
                <a:solidFill>
                  <a:schemeClr val="tx1"/>
                </a:solidFill>
              </a:defRPr>
            </a:lvl2pPr>
            <a:lvl3pPr>
              <a:defRPr sz="1323">
                <a:solidFill>
                  <a:schemeClr val="tx1"/>
                </a:solidFill>
              </a:defRPr>
            </a:lvl3pPr>
            <a:lvl4pPr>
              <a:defRPr sz="1323">
                <a:solidFill>
                  <a:schemeClr val="tx1"/>
                </a:solidFill>
              </a:defRPr>
            </a:lvl4pPr>
            <a:lvl5pPr>
              <a:defRPr sz="1323">
                <a:solidFill>
                  <a:schemeClr val="tx1"/>
                </a:solidFill>
              </a:defRPr>
            </a:lvl5pPr>
            <a:lvl6pPr>
              <a:defRPr sz="1323"/>
            </a:lvl6pPr>
            <a:lvl7pPr>
              <a:defRPr sz="1323"/>
            </a:lvl7pPr>
            <a:lvl8pPr>
              <a:defRPr sz="1323"/>
            </a:lvl8pPr>
            <a:lvl9pPr>
              <a:defRPr sz="132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444" y="3913127"/>
            <a:ext cx="2352949" cy="241851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240">
                <a:solidFill>
                  <a:srgbClr val="FFFFFF"/>
                </a:solidFill>
              </a:defRPr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529692" y="6874264"/>
            <a:ext cx="3146887" cy="352785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47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3779837" cy="7559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529177" y="2473405"/>
            <a:ext cx="2721483" cy="1259946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1736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779838" y="-46487"/>
            <a:ext cx="3783618" cy="7559675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645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444" y="3913129"/>
            <a:ext cx="2352949" cy="2418519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240">
                <a:solidFill>
                  <a:srgbClr val="FFFFFF"/>
                </a:solidFill>
              </a:defRPr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29177" y="6874264"/>
            <a:ext cx="3144825" cy="352785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191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327776" y="1063394"/>
            <a:ext cx="4908956" cy="1310344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7776" y="2907957"/>
            <a:ext cx="4908956" cy="3419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3008" y="6877139"/>
            <a:ext cx="1707466" cy="3571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7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290E1D8-2D1F-43DD-BA92-E7CC114CDAB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1261" y="6874264"/>
            <a:ext cx="3767159" cy="3527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7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2398" y="6854105"/>
            <a:ext cx="302387" cy="403183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909" spc="0" baseline="0">
                <a:solidFill>
                  <a:srgbClr val="FFFFFF"/>
                </a:solidFill>
              </a:defRPr>
            </a:lvl1pPr>
          </a:lstStyle>
          <a:p>
            <a:fld id="{AE05AF19-DAFE-4523-816E-DDD59BA6AD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729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755934" rtl="0" eaLnBrk="1" latinLnBrk="0" hangingPunct="1">
        <a:lnSpc>
          <a:spcPct val="90000"/>
        </a:lnSpc>
        <a:spcBef>
          <a:spcPct val="0"/>
        </a:spcBef>
        <a:buNone/>
        <a:defRPr sz="2149" kern="1200" cap="all" spc="165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488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77967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66951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755934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944918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086656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1228394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1370131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511869" indent="-188984" algn="l" defTabSz="755934" rtl="0" eaLnBrk="1" latinLnBrk="0" hangingPunct="1">
        <a:lnSpc>
          <a:spcPct val="100000"/>
        </a:lnSpc>
        <a:spcBef>
          <a:spcPts val="827"/>
        </a:spcBef>
        <a:buClr>
          <a:schemeClr val="accent2"/>
        </a:buClr>
        <a:buFont typeface="Arial" panose="020B0604020202020204" pitchFamily="34" charset="0"/>
        <a:buChar char="•"/>
        <a:defRPr sz="1323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inCzerkas/Real-Estate-Market-Analysi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inkedin.com/in/marcin-czerkas-95150727a" TargetMode="External"/><Relationship Id="rId5" Type="http://schemas.openxmlformats.org/officeDocument/2006/relationships/hyperlink" Target="mailto:marcinczerkas98@gmail.com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C089-4AB4-00B6-52E8-6E4599D37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1261" y="1213097"/>
            <a:ext cx="5737152" cy="2202766"/>
          </a:xfrm>
          <a:solidFill>
            <a:schemeClr val="tx2">
              <a:lumMod val="10000"/>
              <a:alpha val="90000"/>
            </a:schemeClr>
          </a:solidFill>
          <a:ln>
            <a:solidFill>
              <a:srgbClr val="404040">
                <a:alpha val="90000"/>
              </a:srgbClr>
            </a:solidFill>
          </a:ln>
        </p:spPr>
        <p:txBody>
          <a:bodyPr>
            <a:normAutofit/>
          </a:bodyPr>
          <a:lstStyle/>
          <a:p>
            <a:r>
              <a:rPr lang="pl-PL" sz="2400" b="1" dirty="0">
                <a:solidFill>
                  <a:srgbClr val="FFDB66"/>
                </a:solidFill>
              </a:rPr>
              <a:t>Analiza ogłoszeń</a:t>
            </a:r>
            <a:br>
              <a:rPr lang="pl-PL" sz="2400" b="1" dirty="0">
                <a:solidFill>
                  <a:srgbClr val="FFDB66"/>
                </a:solidFill>
              </a:rPr>
            </a:br>
            <a:r>
              <a:rPr lang="pl-PL" sz="2400" b="1" dirty="0">
                <a:solidFill>
                  <a:srgbClr val="FFDB66"/>
                </a:solidFill>
              </a:rPr>
              <a:t>na rynku nieruchomości</a:t>
            </a:r>
            <a:br>
              <a:rPr lang="pl-PL" dirty="0">
                <a:solidFill>
                  <a:srgbClr val="FFDB66"/>
                </a:solidFill>
              </a:rPr>
            </a:br>
            <a:br>
              <a:rPr lang="pl-PL" dirty="0">
                <a:solidFill>
                  <a:srgbClr val="FFDB66"/>
                </a:solidFill>
              </a:rPr>
            </a:br>
            <a:r>
              <a:rPr lang="pl-PL" sz="2000" dirty="0">
                <a:solidFill>
                  <a:srgbClr val="FFDB66"/>
                </a:solidFill>
              </a:rPr>
              <a:t>Warszawa i okoliczne powiaty</a:t>
            </a:r>
            <a:endParaRPr lang="en-GB" sz="2000" dirty="0">
              <a:solidFill>
                <a:srgbClr val="FFDB66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1931C-08B9-03E8-FCAE-EDAAA66392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7486" y="6017483"/>
            <a:ext cx="1744702" cy="751180"/>
          </a:xfrm>
          <a:solidFill>
            <a:schemeClr val="bg1">
              <a:alpha val="50000"/>
            </a:schemeClr>
          </a:solidFill>
          <a:effectLst>
            <a:softEdge rad="190500"/>
          </a:effectLst>
        </p:spPr>
        <p:txBody>
          <a:bodyPr anchor="ctr"/>
          <a:lstStyle/>
          <a:p>
            <a:r>
              <a:rPr lang="pl-PL" sz="2000" cap="all" dirty="0">
                <a:solidFill>
                  <a:srgbClr val="FFDB66"/>
                </a:solidFill>
                <a:latin typeface="+mj-lt"/>
                <a:ea typeface="+mj-ea"/>
                <a:cs typeface="+mj-cs"/>
              </a:rPr>
              <a:t>Luty 2025</a:t>
            </a:r>
          </a:p>
        </p:txBody>
      </p:sp>
    </p:spTree>
    <p:extLst>
      <p:ext uri="{BB962C8B-B14F-4D97-AF65-F5344CB8AC3E}">
        <p14:creationId xmlns:p14="http://schemas.microsoft.com/office/powerpoint/2010/main" val="422246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697"/>
            </a:gs>
            <a:gs pos="100000">
              <a:schemeClr val="bg2">
                <a:lumMod val="75000"/>
                <a:lumOff val="25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1FB72C-2B5E-0F82-584B-CB4CA755BC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5878-B07B-00A8-205B-5BE55C57D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366" y="1643441"/>
            <a:ext cx="6410942" cy="4272791"/>
          </a:xfrm>
        </p:spPr>
        <p:txBody>
          <a:bodyPr anchor="ctr">
            <a:normAutofit/>
          </a:bodyPr>
          <a:lstStyle/>
          <a:p>
            <a:pPr>
              <a:spcAft>
                <a:spcPts val="1800"/>
              </a:spcAft>
              <a:buClr>
                <a:schemeClr val="accent1">
                  <a:lumMod val="50000"/>
                </a:schemeClr>
              </a:buClr>
              <a:buSzPct val="70000"/>
              <a:buFont typeface="Wingdings" panose="05000000000000000000" pitchFamily="2" charset="2"/>
              <a:buChar char="v"/>
            </a:pPr>
            <a:r>
              <a:rPr lang="pl-PL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Stan na luty 2025 r.</a:t>
            </a:r>
          </a:p>
          <a:p>
            <a:pPr>
              <a:spcAft>
                <a:spcPts val="1800"/>
              </a:spcAft>
              <a:buClr>
                <a:schemeClr val="accent1">
                  <a:lumMod val="50000"/>
                </a:schemeClr>
              </a:buClr>
              <a:buSzPct val="70000"/>
              <a:buFont typeface="Wingdings" panose="05000000000000000000" pitchFamily="2" charset="2"/>
              <a:buChar char="v"/>
            </a:pPr>
            <a:r>
              <a:rPr lang="pl-PL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Dane do analizy ofert domów na sprzedaż oraz mieszkań na wynajem zostały zebrane z ogłoszeń zamieszczonych na popularnych stronach internetowych.</a:t>
            </a:r>
          </a:p>
          <a:p>
            <a:pPr>
              <a:spcAft>
                <a:spcPts val="1800"/>
              </a:spcAft>
              <a:buClr>
                <a:schemeClr val="accent1">
                  <a:lumMod val="50000"/>
                </a:schemeClr>
              </a:buClr>
              <a:buSzPct val="70000"/>
              <a:buFont typeface="Wingdings" panose="05000000000000000000" pitchFamily="2" charset="2"/>
              <a:buChar char="v"/>
            </a:pPr>
            <a:r>
              <a:rPr lang="pl-PL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Projekt skupia się w dużej mierze na rynku wtórnym. Oferty deweloperów, którzy nie zamieścili ogłoszeń na badanych stronach, nie są uwzględniane.</a:t>
            </a:r>
            <a:endParaRPr lang="en-GB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2308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697"/>
            </a:gs>
            <a:gs pos="100000">
              <a:schemeClr val="bg2">
                <a:lumMod val="75000"/>
                <a:lumOff val="25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4264F-981D-FEE8-FB4E-C7EBFDC7E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675" y="-1"/>
            <a:ext cx="2160000" cy="7559676"/>
          </a:xfrm>
          <a:solidFill>
            <a:schemeClr val="tx2">
              <a:lumMod val="10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sz="1600" dirty="0">
                <a:solidFill>
                  <a:srgbClr val="FFDB66"/>
                </a:solidFill>
              </a:rPr>
              <a:t>Gdzie jest najwięcej ogłoszeń?</a:t>
            </a:r>
            <a:endParaRPr lang="en-GB" sz="1600" dirty="0">
              <a:solidFill>
                <a:srgbClr val="FFDB6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72868-CE57-C5CF-C576-C7D27B142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107" y="290884"/>
            <a:ext cx="2245325" cy="8862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Domy na sprzedaż:</a:t>
            </a:r>
          </a:p>
          <a:p>
            <a:pPr marL="0" indent="0" algn="ctr"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powiat piaseczyński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ACE8E57-30CD-89F4-D0BC-F32BC83D5707}"/>
              </a:ext>
            </a:extLst>
          </p:cNvPr>
          <p:cNvSpPr txBox="1">
            <a:spLocks/>
          </p:cNvSpPr>
          <p:nvPr/>
        </p:nvSpPr>
        <p:spPr>
          <a:xfrm>
            <a:off x="2700441" y="290884"/>
            <a:ext cx="2596054" cy="886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88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77967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5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593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44918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86656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839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013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11869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Mieszkania na wynajem: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Warszawa Mokotów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9FC324-920B-406C-4A0A-145FABFDC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33" y="1177160"/>
            <a:ext cx="4941816" cy="6230219"/>
          </a:xfrm>
          <a:prstGeom prst="rect">
            <a:avLst/>
          </a:prstGeom>
          <a:ln w="19050">
            <a:solidFill>
              <a:schemeClr val="bg2">
                <a:lumMod val="90000"/>
                <a:lumOff val="10000"/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7828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697"/>
            </a:gs>
            <a:gs pos="100000">
              <a:schemeClr val="bg2">
                <a:lumMod val="75000"/>
                <a:lumOff val="25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D06EAE-7F0A-6A2A-4522-EFED35AC4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FB957-9B90-9B84-84FF-623FCF106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160000" cy="7559676"/>
          </a:xfrm>
          <a:solidFill>
            <a:schemeClr val="tx2">
              <a:lumMod val="10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sz="1600" dirty="0">
                <a:solidFill>
                  <a:srgbClr val="FFDB66"/>
                </a:solidFill>
              </a:rPr>
              <a:t>Gdzie jest najtaniej,</a:t>
            </a:r>
            <a:br>
              <a:rPr lang="pl-PL" sz="1600" dirty="0">
                <a:solidFill>
                  <a:srgbClr val="FFDB66"/>
                </a:solidFill>
              </a:rPr>
            </a:br>
            <a:r>
              <a:rPr lang="pl-PL" sz="1600" dirty="0">
                <a:solidFill>
                  <a:srgbClr val="FFDB66"/>
                </a:solidFill>
              </a:rPr>
              <a:t>a gdzie najdrożej?</a:t>
            </a:r>
            <a:endParaRPr lang="en-GB" sz="1600" dirty="0">
              <a:solidFill>
                <a:srgbClr val="FFDB6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D79BEC-2440-31AC-C094-487589BA3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077" y="1866101"/>
            <a:ext cx="4096322" cy="5172797"/>
          </a:xfrm>
          <a:prstGeom prst="rect">
            <a:avLst/>
          </a:prstGeom>
          <a:ln w="19050">
            <a:solidFill>
              <a:schemeClr val="bg2">
                <a:lumMod val="90000"/>
                <a:lumOff val="10000"/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9DF079-12B6-2324-54C3-E0C81E1C1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1870" y="364455"/>
            <a:ext cx="4778735" cy="132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Wynajem mieszkania w Warszawie jest droższy średnio o 17 zł/m².</a:t>
            </a:r>
          </a:p>
          <a:p>
            <a:pPr marL="0" indent="0"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Domy na sprzedaż na terenie Warszawy są droższe średnio o 1900 zł/m².</a:t>
            </a:r>
          </a:p>
        </p:txBody>
      </p:sp>
    </p:spTree>
    <p:extLst>
      <p:ext uri="{BB962C8B-B14F-4D97-AF65-F5344CB8AC3E}">
        <p14:creationId xmlns:p14="http://schemas.microsoft.com/office/powerpoint/2010/main" val="3859163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697"/>
            </a:gs>
            <a:gs pos="100000">
              <a:schemeClr val="bg2">
                <a:lumMod val="75000"/>
                <a:lumOff val="25000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651A1B-0FA9-CAEA-4083-B40B6A770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AE917-598F-5FFE-E8B9-17727C0C8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675" y="-1"/>
            <a:ext cx="2160000" cy="7559676"/>
          </a:xfrm>
          <a:solidFill>
            <a:schemeClr val="tx2">
              <a:lumMod val="10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sz="1600" dirty="0">
                <a:solidFill>
                  <a:srgbClr val="FFDB66"/>
                </a:solidFill>
              </a:rPr>
              <a:t>Jaki są różnice pomiędzy ofertami?</a:t>
            </a:r>
            <a:endParaRPr lang="en-GB" sz="1600" dirty="0">
              <a:solidFill>
                <a:srgbClr val="FFDB66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AE10E4-FFE7-2CE7-7C85-09221A682F04}"/>
              </a:ext>
            </a:extLst>
          </p:cNvPr>
          <p:cNvSpPr txBox="1">
            <a:spLocks/>
          </p:cNvSpPr>
          <p:nvPr/>
        </p:nvSpPr>
        <p:spPr>
          <a:xfrm>
            <a:off x="218600" y="290879"/>
            <a:ext cx="4992412" cy="2557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898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88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77967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5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593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44918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86656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839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013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11869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Zarówno oferty domów na sprzedaż w Warszawie i wszystkich powiatach, jak i wynajmu mieszkań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 samej Warszawie charakteryzują się bardzo dużym rozrzutem pod względem ceny za m².</a:t>
            </a:r>
          </a:p>
          <a:p>
            <a:pPr marL="0" indent="0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 poniższych wykresach połowa ofert mieści się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 „pudełku” – pozostałe oferty to wartości odstające.</a:t>
            </a:r>
          </a:p>
          <a:p>
            <a:pPr marL="0" indent="0"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Jedynie w przypadku ofert wynajmu mieszkań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l-PL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 większości powiatów ceny są zbliżone.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2CF288-B4CD-EBDA-394B-F3ADB4034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34" y="3076626"/>
            <a:ext cx="5235743" cy="4272366"/>
          </a:xfrm>
          <a:prstGeom prst="rect">
            <a:avLst/>
          </a:prstGeom>
          <a:ln w="19050">
            <a:solidFill>
              <a:schemeClr val="bg2">
                <a:lumMod val="90000"/>
                <a:lumOff val="10000"/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236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02B699-05DC-7475-F23C-0969BFFAC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9D73-B33E-0714-A0E3-BA08A5C6C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176860" cy="7559676"/>
          </a:xfrm>
          <a:solidFill>
            <a:schemeClr val="tx2">
              <a:lumMod val="10000"/>
              <a:alpha val="95000"/>
            </a:schemeClr>
          </a:solidFill>
          <a:ln>
            <a:solidFill>
              <a:srgbClr val="404040">
                <a:alpha val="95000"/>
              </a:srgbClr>
            </a:solidFill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l-PL" sz="1800" dirty="0">
                <a:solidFill>
                  <a:srgbClr val="FFDB66"/>
                </a:solidFill>
              </a:rPr>
              <a:t>Dziękuję za uwagę!</a:t>
            </a:r>
            <a:br>
              <a:rPr lang="pl-PL" sz="1800" dirty="0">
                <a:solidFill>
                  <a:srgbClr val="FFDB66"/>
                </a:solidFill>
              </a:rPr>
            </a:br>
            <a:br>
              <a:rPr lang="pl-PL" sz="1800" dirty="0">
                <a:solidFill>
                  <a:srgbClr val="FFDB66"/>
                </a:solidFill>
              </a:rPr>
            </a:br>
            <a:r>
              <a:rPr lang="pl-PL" sz="1600" dirty="0">
                <a:solidFill>
                  <a:srgbClr val="FFDB66"/>
                </a:solidFill>
              </a:rPr>
              <a:t>Pełny projekt na moim profilu </a:t>
            </a:r>
            <a:r>
              <a:rPr lang="pl-PL" sz="1600" dirty="0" err="1">
                <a:solidFill>
                  <a:srgbClr val="FFDB66"/>
                </a:solidFill>
              </a:rPr>
              <a:t>github</a:t>
            </a:r>
            <a:r>
              <a:rPr lang="pl-PL" sz="1600" dirty="0">
                <a:solidFill>
                  <a:srgbClr val="FFDB66"/>
                </a:solidFill>
              </a:rPr>
              <a:t>:</a:t>
            </a:r>
            <a:br>
              <a:rPr lang="pl-PL" sz="1800" dirty="0">
                <a:solidFill>
                  <a:srgbClr val="FFDB66"/>
                </a:solidFill>
              </a:rPr>
            </a:br>
            <a:r>
              <a:rPr lang="pl-PL" sz="900" dirty="0">
                <a:solidFill>
                  <a:srgbClr val="FFDB6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https://github.com/MarcinCzerkas/Real-Estate-Market-Analysis</a:t>
            </a:r>
            <a:endParaRPr lang="en-GB" sz="1800" dirty="0">
              <a:solidFill>
                <a:srgbClr val="FFDB66"/>
              </a:solidFill>
            </a:endParaRPr>
          </a:p>
        </p:txBody>
      </p:sp>
      <p:sp>
        <p:nvSpPr>
          <p:cNvPr id="7" name="Zdjęcie" descr="Photo">
            <a:extLst>
              <a:ext uri="{FF2B5EF4-FFF2-40B4-BE49-F238E27FC236}">
                <a16:creationId xmlns:a16="http://schemas.microsoft.com/office/drawing/2014/main" id="{94BDF793-C462-E79A-65E7-589EC7788CE9}"/>
              </a:ext>
            </a:extLst>
          </p:cNvPr>
          <p:cNvSpPr/>
          <p:nvPr/>
        </p:nvSpPr>
        <p:spPr>
          <a:xfrm>
            <a:off x="903954" y="930232"/>
            <a:ext cx="1366279" cy="1366279"/>
          </a:xfrm>
          <a:prstGeom prst="ellipse">
            <a:avLst/>
          </a:prstGeom>
          <a:blipFill dpi="0" rotWithShape="1">
            <a:blip r:embed="rId4">
              <a:alphaModFix amt="9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pl-PL" sz="1100">
                <a:effectLst/>
                <a:ea typeface="SimSun" panose="02010600030101010101" pitchFamily="2" charset="-122"/>
                <a:cs typeface="Calibri" panose="020F0502020204030204" pitchFamily="34" charset="0"/>
              </a:rPr>
              <a:t> </a:t>
            </a:r>
            <a:endParaRPr lang="en-GB" sz="1100">
              <a:effectLst/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39208-433F-D8CB-DC9A-FC9A1E043F98}"/>
              </a:ext>
            </a:extLst>
          </p:cNvPr>
          <p:cNvSpPr txBox="1">
            <a:spLocks/>
          </p:cNvSpPr>
          <p:nvPr/>
        </p:nvSpPr>
        <p:spPr>
          <a:xfrm>
            <a:off x="3464113" y="6055279"/>
            <a:ext cx="4095562" cy="1366437"/>
          </a:xfrm>
          <a:prstGeom prst="rect">
            <a:avLst/>
          </a:prstGeom>
          <a:solidFill>
            <a:schemeClr val="bg1">
              <a:alpha val="50000"/>
            </a:schemeClr>
          </a:solidFill>
          <a:effectLst>
            <a:softEdge rad="190500"/>
          </a:effectLst>
        </p:spPr>
        <p:txBody>
          <a:bodyPr vert="horz" lIns="91440" tIns="45720" rIns="91440" bIns="45720" rtlCol="0" anchor="ctr">
            <a:normAutofit/>
          </a:bodyPr>
          <a:lstStyle>
            <a:lvl1pPr marL="18898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88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77967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5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5593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44918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86656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8394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0131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11869" indent="-188984" algn="l" defTabSz="755934" rtl="0" eaLnBrk="1" latinLnBrk="0" hangingPunct="1">
              <a:lnSpc>
                <a:spcPct val="100000"/>
              </a:lnSpc>
              <a:spcBef>
                <a:spcPts val="827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23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l-PL" sz="1800" dirty="0">
                <a:solidFill>
                  <a:srgbClr val="FFDB6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marcinczerkas98@gmail.com</a:t>
            </a:r>
            <a:endParaRPr lang="pl-PL" sz="1800" dirty="0">
              <a:solidFill>
                <a:srgbClr val="FFDB66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pl-PL" sz="1800" dirty="0">
                <a:solidFill>
                  <a:srgbClr val="FFDB66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linkedin.com/in/marcin-czerkas-95150727a</a:t>
            </a:r>
            <a:endParaRPr lang="pl-PL" sz="1800" dirty="0">
              <a:solidFill>
                <a:srgbClr val="FFDB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370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1073</TotalTime>
  <Words>222</Words>
  <Application>Microsoft Office PowerPoint</Application>
  <PresentationFormat>Custom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SimSun</vt:lpstr>
      <vt:lpstr>Arial</vt:lpstr>
      <vt:lpstr>Gill Sans MT</vt:lpstr>
      <vt:lpstr>Wingdings</vt:lpstr>
      <vt:lpstr>Parcel</vt:lpstr>
      <vt:lpstr>Analiza ogłoszeń na rynku nieruchomości  Warszawa i okoliczne powiaty</vt:lpstr>
      <vt:lpstr>PowerPoint Presentation</vt:lpstr>
      <vt:lpstr>Gdzie jest najwięcej ogłoszeń?</vt:lpstr>
      <vt:lpstr>Gdzie jest najtaniej, a gdzie najdrożej?</vt:lpstr>
      <vt:lpstr>Jaki są różnice pomiędzy ofertami?</vt:lpstr>
      <vt:lpstr>Dziękuję za uwagę!  Pełny projekt na moim profilu github: https://github.com/MarcinCzerkas/Real-Estate-Market-Analysis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Marcin Czerkas</dc:creator>
  <cp:lastModifiedBy>IntersectLines IntersectLines</cp:lastModifiedBy>
  <cp:revision>27</cp:revision>
  <dcterms:created xsi:type="dcterms:W3CDTF">2025-02-22T19:39:06Z</dcterms:created>
  <dcterms:modified xsi:type="dcterms:W3CDTF">2025-02-24T19:44:39Z</dcterms:modified>
</cp:coreProperties>
</file>

<file path=docProps/thumbnail.jpeg>
</file>